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0CA41-8A30-4F5C-93B5-B73BC88CCA95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37D7-2594-439C-9A38-BB5D90082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78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300">
                <a:solidFill>
                  <a:schemeClr val="tx1"/>
                </a:solidFill>
                <a:latin typeface="GillSans" pitchFamily="46" charset="0"/>
              </a:defRPr>
            </a:lvl1pPr>
            <a:lvl2pPr marL="685817" indent="-263776" defTabSz="914423">
              <a:defRPr sz="1300">
                <a:solidFill>
                  <a:schemeClr val="tx1"/>
                </a:solidFill>
                <a:latin typeface="GillSans" pitchFamily="46" charset="0"/>
              </a:defRPr>
            </a:lvl2pPr>
            <a:lvl3pPr marL="1055103" indent="-211021" defTabSz="914423">
              <a:defRPr sz="1300">
                <a:solidFill>
                  <a:schemeClr val="tx1"/>
                </a:solidFill>
                <a:latin typeface="GillSans" pitchFamily="46" charset="0"/>
              </a:defRPr>
            </a:lvl3pPr>
            <a:lvl4pPr marL="1477145" indent="-211021" defTabSz="914423">
              <a:defRPr sz="1300">
                <a:solidFill>
                  <a:schemeClr val="tx1"/>
                </a:solidFill>
                <a:latin typeface="GillSans" pitchFamily="46" charset="0"/>
              </a:defRPr>
            </a:lvl4pPr>
            <a:lvl5pPr marL="1899186" indent="-211021" defTabSz="914423">
              <a:defRPr sz="1300">
                <a:solidFill>
                  <a:schemeClr val="tx1"/>
                </a:solidFill>
                <a:latin typeface="GillSans" pitchFamily="46" charset="0"/>
              </a:defRPr>
            </a:lvl5pPr>
            <a:lvl6pPr marL="2321227" indent="-211021" defTabSz="914423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GillSans" pitchFamily="46" charset="0"/>
              </a:defRPr>
            </a:lvl6pPr>
            <a:lvl7pPr marL="2743269" indent="-211021" defTabSz="914423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GillSans" pitchFamily="46" charset="0"/>
              </a:defRPr>
            </a:lvl7pPr>
            <a:lvl8pPr marL="3165310" indent="-211021" defTabSz="914423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GillSans" pitchFamily="46" charset="0"/>
              </a:defRPr>
            </a:lvl8pPr>
            <a:lvl9pPr marL="3587351" indent="-211021" defTabSz="914423" eaLnBrk="0" fontAlgn="base" hangingPunct="0">
              <a:spcBef>
                <a:spcPct val="2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GillSans" pitchFamily="46" charset="0"/>
              </a:defRPr>
            </a:lvl9pPr>
          </a:lstStyle>
          <a:p>
            <a:fld id="{6BAAFDF2-DD79-426A-B8D8-AECFDD155F6E}" type="slidenum">
              <a:rPr lang="it-IT" altLang="zh-CN" sz="1200">
                <a:latin typeface="Times" pitchFamily="46" charset="0"/>
              </a:rPr>
              <a:pPr/>
              <a:t>1</a:t>
            </a:fld>
            <a:endParaRPr lang="it-IT" altLang="zh-CN" sz="1200">
              <a:latin typeface="Times" pitchFamily="4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Times" pitchFamily="4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40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55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70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3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23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73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38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6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08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3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73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CF09-C582-4C80-9D29-78EAC8D505BC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2832-A81A-4A05-B502-C4B36DC8CA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4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39150" cy="1584325"/>
          </a:xfrm>
        </p:spPr>
        <p:txBody>
          <a:bodyPr/>
          <a:lstStyle/>
          <a:p>
            <a:pPr>
              <a:buFont typeface="Webdings" pitchFamily="18" charset="2"/>
              <a:buNone/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/>
              </a:rPr>
              <a:t>上海上汽马瑞利动力总成有限公司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成立于</a:t>
            </a:r>
            <a:r>
              <a:rPr lang="en-US" altLang="zh-CN" sz="1600" dirty="0" smtClean="0">
                <a:solidFill>
                  <a:schemeClr val="tx1"/>
                </a:solidFill>
                <a:ea typeface="微软雅黑"/>
              </a:rPr>
              <a:t>2009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年</a:t>
            </a:r>
            <a:r>
              <a:rPr lang="en-US" altLang="zh-CN" sz="1600" dirty="0" smtClean="0">
                <a:solidFill>
                  <a:schemeClr val="tx1"/>
                </a:solidFill>
                <a:ea typeface="微软雅黑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月，由意大利马涅蒂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微软雅黑"/>
              </a:rPr>
              <a:t>·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马</a:t>
            </a:r>
          </a:p>
          <a:p>
            <a:pPr>
              <a:buFont typeface="Webdings" pitchFamily="18" charset="2"/>
              <a:buNone/>
              <a:defRPr/>
            </a:pP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瑞利股份公司和上海汽车变速器有限公司合资建立。总投资金额为</a:t>
            </a:r>
            <a:r>
              <a:rPr lang="en-US" altLang="zh-CN" sz="1600" dirty="0" smtClean="0">
                <a:solidFill>
                  <a:schemeClr val="tx1"/>
                </a:solidFill>
                <a:ea typeface="微软雅黑"/>
              </a:rPr>
              <a:t>3000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万欧元。公司位于上</a:t>
            </a:r>
          </a:p>
          <a:p>
            <a:pPr>
              <a:buFont typeface="Webdings" pitchFamily="18" charset="2"/>
              <a:buNone/>
              <a:defRPr/>
            </a:pP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海市嘉定区，占地</a:t>
            </a:r>
            <a:r>
              <a:rPr lang="en-US" altLang="zh-CN" sz="1600" dirty="0" smtClean="0">
                <a:solidFill>
                  <a:schemeClr val="tx1"/>
                </a:solidFill>
                <a:ea typeface="微软雅黑"/>
              </a:rPr>
              <a:t>10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  <a:ea typeface="微软雅黑"/>
              </a:rPr>
              <a:t>500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平方米。上汽马瑞利独立完成</a:t>
            </a:r>
            <a:r>
              <a:rPr lang="en-US" altLang="zh-CN" sz="1600" dirty="0" smtClean="0">
                <a:solidFill>
                  <a:schemeClr val="tx1"/>
                </a:solidFill>
                <a:ea typeface="微软雅黑"/>
              </a:rPr>
              <a:t>AMT</a:t>
            </a: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液压执行机构的开发、认证和</a:t>
            </a:r>
          </a:p>
          <a:p>
            <a:pPr>
              <a:buFont typeface="Webdings" pitchFamily="18" charset="2"/>
              <a:buNone/>
              <a:defRPr/>
            </a:pPr>
            <a:r>
              <a:rPr lang="zh-CN" altLang="en-US" sz="1600" dirty="0" smtClean="0">
                <a:solidFill>
                  <a:schemeClr val="tx1"/>
                </a:solidFill>
                <a:ea typeface="微软雅黑"/>
              </a:rPr>
              <a:t>生产，并能够完成系统产品验证和整车标定。</a:t>
            </a:r>
            <a:endParaRPr lang="en-US" altLang="zh-CN" sz="1600" dirty="0" smtClean="0">
              <a:solidFill>
                <a:schemeClr val="tx1"/>
              </a:solidFill>
              <a:ea typeface="微软雅黑"/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1330325" y="623888"/>
            <a:ext cx="62658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defRPr sz="1400">
                <a:solidFill>
                  <a:schemeClr val="tx1"/>
                </a:solidFill>
                <a:latin typeface="GillSans" pitchFamily="46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illSans" pitchFamily="46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illSans" pitchFamily="46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illSans" pitchFamily="46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illSans" pitchFamily="4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9pPr>
          </a:lstStyle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zh-CN" altLang="en-US" sz="2400" b="1">
                <a:solidFill>
                  <a:srgbClr val="1C1C1C"/>
                </a:solidFill>
                <a:latin typeface="Arial" charset="0"/>
                <a:ea typeface="微软雅黑" pitchFamily="34" charset="-122"/>
              </a:rPr>
              <a:t>公司介绍</a:t>
            </a:r>
            <a:r>
              <a:rPr lang="en-US" altLang="zh-CN" sz="2400" b="1">
                <a:solidFill>
                  <a:srgbClr val="1C1C1C"/>
                </a:solidFill>
                <a:latin typeface="Arial" charset="0"/>
                <a:ea typeface="微软雅黑" pitchFamily="34" charset="-122"/>
              </a:rPr>
              <a:t>-</a:t>
            </a:r>
            <a:r>
              <a:rPr lang="zh-CN" altLang="en-US" sz="2400" b="1">
                <a:solidFill>
                  <a:srgbClr val="1C1C1C"/>
                </a:solidFill>
                <a:latin typeface="Arial" charset="0"/>
                <a:ea typeface="微软雅黑" pitchFamily="34" charset="-122"/>
              </a:rPr>
              <a:t>上海上汽马瑞利动力总成有限公司</a:t>
            </a:r>
            <a:endParaRPr lang="en-US" altLang="zh-CN" sz="2400" b="1">
              <a:solidFill>
                <a:srgbClr val="1C1C1C"/>
              </a:solidFill>
              <a:latin typeface="Arial" charset="0"/>
              <a:ea typeface="微软雅黑" pitchFamily="34" charset="-122"/>
            </a:endParaRPr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227388"/>
            <a:ext cx="39243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4787900" y="3325813"/>
            <a:ext cx="41767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GillSans" pitchFamily="46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illSans" pitchFamily="46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illSans" pitchFamily="46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illSans" pitchFamily="46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illSans" pitchFamily="4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illSans" pitchFamily="46" charset="0"/>
              </a:defRPr>
            </a:lvl9pPr>
          </a:lstStyle>
          <a:p>
            <a:r>
              <a:rPr lang="en-US" altLang="zh-CN" sz="1600" dirty="0" err="1">
                <a:latin typeface="Arial" charset="0"/>
                <a:ea typeface="微软雅黑" pitchFamily="34" charset="-122"/>
              </a:rPr>
              <a:t>Freechoice</a:t>
            </a:r>
            <a:r>
              <a:rPr lang="en-US" altLang="zh-CN" sz="1600" dirty="0">
                <a:latin typeface="Arial" charset="0"/>
                <a:ea typeface="微软雅黑" pitchFamily="34" charset="-122"/>
              </a:rPr>
              <a:t>™</a:t>
            </a:r>
            <a:r>
              <a:rPr lang="zh-CN" altLang="en-US" sz="1600" dirty="0">
                <a:latin typeface="Arial" charset="0"/>
                <a:ea typeface="微软雅黑" pitchFamily="34" charset="-122"/>
              </a:rPr>
              <a:t>，即由一个电控系统管理的带电子液压自动机械装置的手动变速箱，既满足了使用的舒适性也减少了油耗，降低了排放。</a:t>
            </a:r>
            <a:r>
              <a:rPr lang="en-US" altLang="zh-CN" sz="1600" dirty="0" err="1">
                <a:latin typeface="Arial" charset="0"/>
                <a:ea typeface="微软雅黑" pitchFamily="34" charset="-122"/>
              </a:rPr>
              <a:t>Freechoice</a:t>
            </a:r>
            <a:r>
              <a:rPr lang="en-US" altLang="zh-CN" sz="1600" dirty="0">
                <a:latin typeface="Arial" charset="0"/>
                <a:ea typeface="微软雅黑" pitchFamily="34" charset="-122"/>
              </a:rPr>
              <a:t>™</a:t>
            </a:r>
            <a:r>
              <a:rPr lang="zh-CN" altLang="en-US" sz="1600" dirty="0">
                <a:latin typeface="Arial" charset="0"/>
                <a:ea typeface="微软雅黑" pitchFamily="34" charset="-122"/>
              </a:rPr>
              <a:t>可以安装在各种类型的变速箱内，比其他类型的自动变速更能降低生产成本。该项技术已在全球</a:t>
            </a:r>
            <a:r>
              <a:rPr lang="en-US" altLang="zh-CN" sz="1600" dirty="0">
                <a:latin typeface="Arial" charset="0"/>
                <a:ea typeface="微软雅黑" pitchFamily="34" charset="-122"/>
              </a:rPr>
              <a:t>16</a:t>
            </a:r>
            <a:r>
              <a:rPr lang="zh-CN" altLang="en-US" sz="1600" dirty="0">
                <a:latin typeface="Arial" charset="0"/>
                <a:ea typeface="微软雅黑" pitchFamily="34" charset="-122"/>
              </a:rPr>
              <a:t>家汽车制造商（其中中国汽车制造商</a:t>
            </a:r>
            <a:r>
              <a:rPr lang="en-US" altLang="zh-CN" sz="1600" dirty="0">
                <a:latin typeface="Arial" charset="0"/>
                <a:ea typeface="微软雅黑" pitchFamily="34" charset="-122"/>
              </a:rPr>
              <a:t>6</a:t>
            </a:r>
            <a:r>
              <a:rPr lang="zh-CN" altLang="en-US" sz="1600" dirty="0">
                <a:latin typeface="Arial" charset="0"/>
                <a:ea typeface="微软雅黑" pitchFamily="34" charset="-122"/>
              </a:rPr>
              <a:t>家）的</a:t>
            </a:r>
            <a:r>
              <a:rPr lang="en-US" altLang="zh-CN" sz="1600" dirty="0">
                <a:latin typeface="Arial" charset="0"/>
                <a:ea typeface="微软雅黑" pitchFamily="34" charset="-122"/>
              </a:rPr>
              <a:t>75</a:t>
            </a:r>
            <a:r>
              <a:rPr lang="zh-CN" altLang="en-US" sz="1600" dirty="0">
                <a:latin typeface="Arial" charset="0"/>
                <a:ea typeface="微软雅黑" pitchFamily="34" charset="-122"/>
              </a:rPr>
              <a:t>种车型（其中中国车型为</a:t>
            </a:r>
            <a:r>
              <a:rPr lang="en-US" altLang="zh-CN" sz="1600" dirty="0">
                <a:latin typeface="Arial" charset="0"/>
                <a:ea typeface="微软雅黑" pitchFamily="34" charset="-122"/>
              </a:rPr>
              <a:t>18</a:t>
            </a:r>
            <a:r>
              <a:rPr lang="zh-CN" altLang="en-US" sz="1600" dirty="0">
                <a:latin typeface="Arial" charset="0"/>
                <a:ea typeface="微软雅黑" pitchFamily="34" charset="-122"/>
              </a:rPr>
              <a:t>种）采用。</a:t>
            </a:r>
          </a:p>
        </p:txBody>
      </p:sp>
      <p:pic>
        <p:nvPicPr>
          <p:cNvPr id="2" name="B8E53449.wav">
            <a:hlinkClick r:id="" action="ppaction://media"/>
          </p:cNvPr>
          <p:cNvPicPr>
            <a:picLocks noChangeAspect="1"/>
          </p:cNvPicPr>
          <p:nvPr>
            <a:wavAudioFile r:embed="rId1" name="B8E5149F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25947"/>
      </p:ext>
    </p:extLst>
  </p:cSld>
  <p:clrMapOvr>
    <a:masterClrMapping/>
  </p:clrMapOvr>
  <p:transition spd="slow" advTm="20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暑期实习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研发部实习生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名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工作内容：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、辅助基础设计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、辅助变速箱标定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要求：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汽车相关专业在校学生，一周到岗至少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天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待遇：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本科</a:t>
            </a:r>
            <a:r>
              <a:rPr lang="en-US" altLang="zh-CN" sz="2400" dirty="0" smtClean="0"/>
              <a:t>120</a:t>
            </a:r>
            <a:r>
              <a:rPr lang="zh-CN" altLang="en-US" sz="2400" dirty="0" smtClean="0"/>
              <a:t>元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天；研究生</a:t>
            </a:r>
            <a:r>
              <a:rPr lang="en-US" altLang="zh-CN" sz="2400" dirty="0" smtClean="0"/>
              <a:t>140</a:t>
            </a:r>
            <a:r>
              <a:rPr lang="zh-CN" altLang="en-US" sz="2400" dirty="0" smtClean="0"/>
              <a:t>元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天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提供公司班车、免费午餐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公司地址：嘉定工业区兴荣路</a:t>
            </a:r>
            <a:r>
              <a:rPr lang="en-US" altLang="zh-CN" sz="2400" dirty="0" smtClean="0"/>
              <a:t>388</a:t>
            </a:r>
            <a:r>
              <a:rPr lang="zh-CN" altLang="en-US" sz="2400" smtClean="0"/>
              <a:t>号</a:t>
            </a: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88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244</Words>
  <Application>Microsoft Office PowerPoint</Application>
  <PresentationFormat>全屏显示(4:3)</PresentationFormat>
  <Paragraphs>18</Paragraphs>
  <Slides>2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暑期实习</vt:lpstr>
    </vt:vector>
  </TitlesOfParts>
  <Company>Magneti Marelli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Ally Wang</dc:creator>
  <cp:lastModifiedBy>Ally Wang</cp:lastModifiedBy>
  <cp:revision>4</cp:revision>
  <dcterms:created xsi:type="dcterms:W3CDTF">2018-06-22T03:17:20Z</dcterms:created>
  <dcterms:modified xsi:type="dcterms:W3CDTF">2018-06-22T03:21:21Z</dcterms:modified>
</cp:coreProperties>
</file>